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</p:sldMasterIdLst>
  <p:notesMasterIdLst>
    <p:notesMasterId r:id="rId15"/>
  </p:notesMasterIdLst>
  <p:sldIdLst>
    <p:sldId id="256" r:id="rId8"/>
    <p:sldId id="257" r:id="rId9"/>
    <p:sldId id="258" r:id="rId10"/>
    <p:sldId id="262" r:id="rId11"/>
    <p:sldId id="259" r:id="rId12"/>
    <p:sldId id="260" r:id="rId13"/>
    <p:sldId id="261" r:id="rId14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u="none" strike="noStrike">
                <a:solidFill>
                  <a:srgbClr val="000000"/>
                </a:solidFill>
                <a:uFillTx/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&lt;верхний колонтитул&gt;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3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77D17359-1BFC-4ABC-B79E-70C5CAD42656}" type="slidenum">
              <a:rPr lang="ru-RU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ru-RU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A3F2B21-DC62-47B7-A4EC-761A7BEE2B2E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A9EA717-4F2D-4CA9-A8F8-9C7452CEB0DF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2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DB3C804-0C00-46D7-B0DF-13F21984D478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3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7F667-E515-81F2-FE52-2134A7E39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>
            <a:extLst>
              <a:ext uri="{FF2B5EF4-FFF2-40B4-BE49-F238E27FC236}">
                <a16:creationId xmlns:a16="http://schemas.microsoft.com/office/drawing/2014/main" id="{E9AA7A11-D3A5-228B-B17A-55D30F2BB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4" name="PlaceHolder 2">
            <a:extLst>
              <a:ext uri="{FF2B5EF4-FFF2-40B4-BE49-F238E27FC236}">
                <a16:creationId xmlns:a16="http://schemas.microsoft.com/office/drawing/2014/main" id="{8B45CF1D-0D38-23E6-F481-3547FC8184A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3">
            <a:extLst>
              <a:ext uri="{FF2B5EF4-FFF2-40B4-BE49-F238E27FC236}">
                <a16:creationId xmlns:a16="http://schemas.microsoft.com/office/drawing/2014/main" id="{634D4BF6-5359-FE53-8953-3CD63C4A2A70}"/>
              </a:ext>
            </a:extLst>
          </p:cNvPr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DB3C804-0C00-46D7-B0DF-13F21984D478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4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621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2757DB8-EA4A-4B9E-A398-3CE1A579F081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5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C18DA1A-6371-456E-BF02-40B92F120EF2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6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F9F1054-E95D-480E-9332-6BB28ABE0D37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7</a:t>
            </a:fld>
            <a:endParaRPr lang="ru-RU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u="none" strike="noStrik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u="none" strike="noStrik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u="none" strike="noStrik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u="none" strike="noStrik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u="none" strike="noStrik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7070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u="none" strike="noStrik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u="none" strike="noStrik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u="none" strike="noStrik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u="none" strike="noStrik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37" name="Text 0"/>
          <p:cNvSpPr/>
          <p:nvPr/>
        </p:nvSpPr>
        <p:spPr>
          <a:xfrm>
            <a:off x="6280200" y="269136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u="none" strike="noStrike">
                <a:solidFill>
                  <a:srgbClr val="97B8FF"/>
                </a:solidFill>
                <a:uFillTx/>
                <a:latin typeface="Sora Medium"/>
                <a:ea typeface="Sora Medium"/>
              </a:rPr>
              <a:t>Проект на Pygame "Ходилка-бродилка"</a:t>
            </a:r>
            <a:endParaRPr lang="ru-RU" sz="4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Text 1"/>
          <p:cNvSpPr/>
          <p:nvPr/>
        </p:nvSpPr>
        <p:spPr>
          <a:xfrm>
            <a:off x="6280200" y="4449240"/>
            <a:ext cx="7555680" cy="108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>
                <a:solidFill>
                  <a:srgbClr val="E0D6DE"/>
                </a:solidFill>
                <a:uFillTx/>
                <a:latin typeface="Noto Sans TC"/>
                <a:ea typeface="Noto Sans TC"/>
              </a:rPr>
              <a:t>Создатель: </a:t>
            </a:r>
            <a:r>
              <a:rPr lang="en-US" sz="1750" b="0" i="1" u="none" strike="noStrike">
                <a:solidFill>
                  <a:srgbClr val="E0D6DE"/>
                </a:solidFill>
                <a:uFillTx/>
                <a:latin typeface="Noto Sans TC"/>
                <a:ea typeface="Noto Sans TC"/>
              </a:rPr>
              <a:t>Кудряцев Роман</a:t>
            </a:r>
            <a:endParaRPr lang="ru-RU" sz="17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Прямоугольный треугольник 38"/>
          <p:cNvSpPr/>
          <p:nvPr/>
        </p:nvSpPr>
        <p:spPr>
          <a:xfrm flipH="1">
            <a:off x="11879280" y="6300360"/>
            <a:ext cx="2930040" cy="2159640"/>
          </a:xfrm>
          <a:prstGeom prst="rtTriangle">
            <a:avLst/>
          </a:prstGeom>
          <a:gradFill rotWithShape="0">
            <a:gsLst>
              <a:gs pos="32000">
                <a:srgbClr val="800080"/>
              </a:gs>
              <a:gs pos="100000">
                <a:srgbClr val="158466"/>
              </a:gs>
            </a:gsLst>
            <a:lin ang="720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0"/>
          <p:cNvSpPr/>
          <p:nvPr/>
        </p:nvSpPr>
        <p:spPr>
          <a:xfrm>
            <a:off x="793800" y="253980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u="none" strike="noStrike">
                <a:solidFill>
                  <a:srgbClr val="97B8FF"/>
                </a:solidFill>
                <a:uFillTx/>
                <a:latin typeface="Sora Medium"/>
                <a:ea typeface="Sora Medium"/>
              </a:rPr>
              <a:t>Введение в проект</a:t>
            </a:r>
            <a:endParaRPr lang="ru-RU" sz="4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Text 1"/>
          <p:cNvSpPr/>
          <p:nvPr/>
        </p:nvSpPr>
        <p:spPr>
          <a:xfrm>
            <a:off x="793800" y="381564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97B8FF"/>
                </a:solidFill>
                <a:uFillTx/>
                <a:latin typeface="Sora Medium"/>
                <a:ea typeface="Sora Medium"/>
              </a:rPr>
              <a:t>Цель</a:t>
            </a:r>
            <a:endParaRPr lang="ru-RU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Text 2"/>
          <p:cNvSpPr/>
          <p:nvPr/>
        </p:nvSpPr>
        <p:spPr>
          <a:xfrm>
            <a:off x="793800" y="4396680"/>
            <a:ext cx="6243840" cy="7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>
                <a:solidFill>
                  <a:srgbClr val="E0D6DE"/>
                </a:solidFill>
                <a:uFillTx/>
                <a:latin typeface="Noto Sans TC"/>
                <a:ea typeface="Noto Sans TC"/>
              </a:rPr>
              <a:t>Создать интерактивную игру с простым управлением и привлекательной графикой.</a:t>
            </a:r>
            <a:endParaRPr lang="ru-RU" sz="17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Text 3"/>
          <p:cNvSpPr/>
          <p:nvPr/>
        </p:nvSpPr>
        <p:spPr>
          <a:xfrm>
            <a:off x="7599600" y="381564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97B8FF"/>
                </a:solidFill>
                <a:uFillTx/>
                <a:latin typeface="Sora Medium"/>
                <a:ea typeface="Sora Medium"/>
              </a:rPr>
              <a:t>Задачи</a:t>
            </a:r>
            <a:endParaRPr lang="ru-RU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Text 4"/>
          <p:cNvSpPr/>
          <p:nvPr/>
        </p:nvSpPr>
        <p:spPr>
          <a:xfrm>
            <a:off x="7599600" y="4396680"/>
            <a:ext cx="6243840" cy="108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Разработать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механику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передвижения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,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реализовать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взаимодействие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с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объектами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,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создать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несколько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уровней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,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сделать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подсчёт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очков</a:t>
            </a:r>
            <a:r>
              <a:rPr lang="ru-RU" sz="1750">
                <a:solidFill>
                  <a:srgbClr val="E0D6DE"/>
                </a:solidFill>
                <a:latin typeface="Noto Sans TC"/>
                <a:ea typeface="Noto Sans TC"/>
              </a:rPr>
              <a:t>.</a:t>
            </a:r>
            <a:endParaRPr lang="ru-RU" sz="17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Прямоугольный треугольник 44"/>
          <p:cNvSpPr/>
          <p:nvPr/>
        </p:nvSpPr>
        <p:spPr>
          <a:xfrm flipH="1">
            <a:off x="11879280" y="6300000"/>
            <a:ext cx="2930040" cy="2159640"/>
          </a:xfrm>
          <a:prstGeom prst="rtTriangle">
            <a:avLst/>
          </a:prstGeom>
          <a:gradFill rotWithShape="0">
            <a:gsLst>
              <a:gs pos="32000">
                <a:srgbClr val="800080"/>
              </a:gs>
              <a:gs pos="100000">
                <a:srgbClr val="158466"/>
              </a:gs>
            </a:gsLst>
            <a:lin ang="720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47" name="Text 0"/>
          <p:cNvSpPr/>
          <p:nvPr/>
        </p:nvSpPr>
        <p:spPr>
          <a:xfrm>
            <a:off x="793800" y="162540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u="none" strike="noStrike">
                <a:solidFill>
                  <a:srgbClr val="97B8FF"/>
                </a:solidFill>
                <a:uFillTx/>
                <a:latin typeface="Sora Medium"/>
                <a:ea typeface="Sora Medium"/>
              </a:rPr>
              <a:t>Реализация</a:t>
            </a:r>
            <a:endParaRPr lang="ru-RU" sz="4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Shape 1"/>
          <p:cNvSpPr/>
          <p:nvPr/>
        </p:nvSpPr>
        <p:spPr>
          <a:xfrm>
            <a:off x="793800" y="2674440"/>
            <a:ext cx="3664080" cy="2032200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" name="Text 2"/>
          <p:cNvSpPr/>
          <p:nvPr/>
        </p:nvSpPr>
        <p:spPr>
          <a:xfrm>
            <a:off x="1020600" y="290124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Игровая карта</a:t>
            </a:r>
            <a:endParaRPr lang="ru-RU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Shape 4"/>
          <p:cNvSpPr/>
          <p:nvPr/>
        </p:nvSpPr>
        <p:spPr>
          <a:xfrm>
            <a:off x="4685400" y="2674440"/>
            <a:ext cx="3664080" cy="2032200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2" name="Text 5"/>
          <p:cNvSpPr/>
          <p:nvPr/>
        </p:nvSpPr>
        <p:spPr>
          <a:xfrm>
            <a:off x="4912200" y="290124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Персонаж</a:t>
            </a:r>
            <a:endParaRPr lang="ru-RU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Text 6"/>
          <p:cNvSpPr/>
          <p:nvPr/>
        </p:nvSpPr>
        <p:spPr>
          <a:xfrm>
            <a:off x="4912200" y="3391560"/>
            <a:ext cx="3210480" cy="108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Игрок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управляется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на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W/A/S/D.</a:t>
            </a:r>
          </a:p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ru-RU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Пе</a:t>
            </a:r>
            <a:r>
              <a:rPr lang="ru-RU" sz="1750" dirty="0">
                <a:solidFill>
                  <a:srgbClr val="E0D6DE"/>
                </a:solidFill>
                <a:latin typeface="Noto Sans TC"/>
                <a:ea typeface="Noto Sans TC"/>
              </a:rPr>
              <a:t>рсонаж может бегать на 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shift.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endParaRPr lang="ru-RU" sz="17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Shape 7"/>
          <p:cNvSpPr/>
          <p:nvPr/>
        </p:nvSpPr>
        <p:spPr>
          <a:xfrm>
            <a:off x="793800" y="4934160"/>
            <a:ext cx="7555680" cy="1668960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5" name="Text 8"/>
          <p:cNvSpPr/>
          <p:nvPr/>
        </p:nvSpPr>
        <p:spPr>
          <a:xfrm>
            <a:off x="1020600" y="516096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Взаимодействие</a:t>
            </a:r>
            <a:endParaRPr lang="ru-RU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Text 9"/>
          <p:cNvSpPr/>
          <p:nvPr/>
        </p:nvSpPr>
        <p:spPr>
          <a:xfrm>
            <a:off x="1020600" y="5651280"/>
            <a:ext cx="7102080" cy="7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При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помощи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collidelist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реализовано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взаимодействие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со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стенами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,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предметами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и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другими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спрайтами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.</a:t>
            </a:r>
            <a:r>
              <a:rPr lang="ru-RU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Также использовался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colliderect</a:t>
            </a:r>
            <a:r>
              <a:rPr lang="en-US" sz="1750" dirty="0">
                <a:solidFill>
                  <a:srgbClr val="E0D6DE"/>
                </a:solidFill>
                <a:latin typeface="Noto Sans TC"/>
                <a:ea typeface="Noto Sans TC"/>
              </a:rPr>
              <a:t>.</a:t>
            </a:r>
            <a:endParaRPr lang="ru-RU" sz="17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7F35AB78-DEDF-A11E-0351-1704FEDCF2B2}"/>
              </a:ext>
            </a:extLst>
          </p:cNvPr>
          <p:cNvSpPr/>
          <p:nvPr/>
        </p:nvSpPr>
        <p:spPr>
          <a:xfrm>
            <a:off x="900000" y="3271320"/>
            <a:ext cx="3557880" cy="7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Область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ограниченная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большими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стенами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. В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области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расположены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предметы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для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сбора</a:t>
            </a:r>
            <a:r>
              <a:rPr lang="ru-RU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и стены. При желании </a:t>
            </a:r>
            <a:r>
              <a:rPr lang="ru-RU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облать</a:t>
            </a:r>
            <a:r>
              <a:rPr lang="ru-RU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можно увеличить.</a:t>
            </a:r>
            <a:endParaRPr lang="ru-RU" sz="17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64930-62E8-C4BA-A97F-04AC4C50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1">
            <a:extLst>
              <a:ext uri="{FF2B5EF4-FFF2-40B4-BE49-F238E27FC236}">
                <a16:creationId xmlns:a16="http://schemas.microsoft.com/office/drawing/2014/main" id="{4C2612AE-AE7E-9F0C-2F01-5B42BB92C6E6}"/>
              </a:ext>
            </a:extLst>
          </p:cNvPr>
          <p:cNvSpPr/>
          <p:nvPr/>
        </p:nvSpPr>
        <p:spPr>
          <a:xfrm>
            <a:off x="880886" y="573479"/>
            <a:ext cx="5378400" cy="3203863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" name="Text 2">
            <a:extLst>
              <a:ext uri="{FF2B5EF4-FFF2-40B4-BE49-F238E27FC236}">
                <a16:creationId xmlns:a16="http://schemas.microsoft.com/office/drawing/2014/main" id="{9D1287B3-B128-CA79-3169-6D9882712296}"/>
              </a:ext>
            </a:extLst>
          </p:cNvPr>
          <p:cNvSpPr/>
          <p:nvPr/>
        </p:nvSpPr>
        <p:spPr>
          <a:xfrm>
            <a:off x="1107686" y="800280"/>
            <a:ext cx="4160888" cy="5573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ru-RU" sz="2200" dirty="0">
                <a:solidFill>
                  <a:srgbClr val="E0D6DE"/>
                </a:solidFill>
                <a:latin typeface="Sora Medium"/>
              </a:rPr>
              <a:t>Враг</a:t>
            </a:r>
            <a:endParaRPr lang="ru-RU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Text 3">
            <a:extLst>
              <a:ext uri="{FF2B5EF4-FFF2-40B4-BE49-F238E27FC236}">
                <a16:creationId xmlns:a16="http://schemas.microsoft.com/office/drawing/2014/main" id="{D3BD4E03-7E88-9DB7-B79C-097C8058158D}"/>
              </a:ext>
            </a:extLst>
          </p:cNvPr>
          <p:cNvSpPr/>
          <p:nvPr/>
        </p:nvSpPr>
        <p:spPr>
          <a:xfrm>
            <a:off x="987086" y="1170359"/>
            <a:ext cx="5222512" cy="11430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just">
              <a:lnSpc>
                <a:spcPts val="2849"/>
              </a:lnSpc>
              <a:tabLst>
                <a:tab pos="0" algn="l"/>
              </a:tabLst>
            </a:pPr>
            <a:r>
              <a:rPr lang="ru-RU" sz="1750" dirty="0">
                <a:solidFill>
                  <a:schemeClr val="bg1"/>
                </a:solidFill>
                <a:latin typeface="Arial"/>
              </a:rPr>
              <a:t>Враг реализован простым с</a:t>
            </a:r>
            <a:r>
              <a:rPr lang="en-US" sz="1750" dirty="0" err="1">
                <a:solidFill>
                  <a:schemeClr val="bg1"/>
                </a:solidFill>
                <a:latin typeface="Arial"/>
              </a:rPr>
              <a:t>olliderect</a:t>
            </a:r>
            <a:r>
              <a:rPr lang="en-US" sz="1750" dirty="0">
                <a:solidFill>
                  <a:schemeClr val="bg1"/>
                </a:solidFill>
                <a:latin typeface="Arial"/>
              </a:rPr>
              <a:t>.</a:t>
            </a:r>
            <a:r>
              <a:rPr lang="ru-RU" sz="1750" dirty="0">
                <a:solidFill>
                  <a:schemeClr val="bg1"/>
                </a:solidFill>
                <a:latin typeface="Arial"/>
              </a:rPr>
              <a:t> У врага есть область, в которой он начинает </a:t>
            </a:r>
            <a:r>
              <a:rPr lang="ru-RU" sz="1750" dirty="0" err="1">
                <a:solidFill>
                  <a:schemeClr val="bg1"/>
                </a:solidFill>
                <a:latin typeface="Arial"/>
              </a:rPr>
              <a:t>приследовать</a:t>
            </a:r>
            <a:r>
              <a:rPr lang="ru-RU" sz="1750" dirty="0">
                <a:solidFill>
                  <a:schemeClr val="bg1"/>
                </a:solidFill>
                <a:latin typeface="Arial"/>
              </a:rPr>
              <a:t> персонажа и область в которой он начинает наносить герою урон. Урон, радиус и герой, которого атакует враг можно изменить.</a:t>
            </a:r>
            <a:endParaRPr lang="ru-RU" sz="1750" b="0" u="none" strike="noStrike" dirty="0">
              <a:solidFill>
                <a:schemeClr val="bg1"/>
              </a:solidFill>
              <a:uFillTx/>
              <a:latin typeface="Arial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096E4EB4-6C14-F586-F78F-DF7DAE40D64A}"/>
              </a:ext>
            </a:extLst>
          </p:cNvPr>
          <p:cNvSpPr/>
          <p:nvPr/>
        </p:nvSpPr>
        <p:spPr>
          <a:xfrm>
            <a:off x="6960514" y="573479"/>
            <a:ext cx="5525400" cy="3203862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2" name="Text 5">
            <a:extLst>
              <a:ext uri="{FF2B5EF4-FFF2-40B4-BE49-F238E27FC236}">
                <a16:creationId xmlns:a16="http://schemas.microsoft.com/office/drawing/2014/main" id="{1257307A-3652-2658-0A36-B933BE418678}"/>
              </a:ext>
            </a:extLst>
          </p:cNvPr>
          <p:cNvSpPr/>
          <p:nvPr/>
        </p:nvSpPr>
        <p:spPr>
          <a:xfrm>
            <a:off x="7187314" y="800278"/>
            <a:ext cx="4274612" cy="5573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ru-RU" sz="2200" b="0" u="none" strike="noStrike" dirty="0">
                <a:solidFill>
                  <a:schemeClr val="bg1"/>
                </a:solidFill>
                <a:uFillTx/>
                <a:latin typeface="Arial"/>
              </a:rPr>
              <a:t>Экраны</a:t>
            </a:r>
          </a:p>
        </p:txBody>
      </p:sp>
      <p:sp>
        <p:nvSpPr>
          <p:cNvPr id="53" name="Text 6">
            <a:extLst>
              <a:ext uri="{FF2B5EF4-FFF2-40B4-BE49-F238E27FC236}">
                <a16:creationId xmlns:a16="http://schemas.microsoft.com/office/drawing/2014/main" id="{CCC42D7B-D16B-3904-A546-DAC52DF88042}"/>
              </a:ext>
            </a:extLst>
          </p:cNvPr>
          <p:cNvSpPr/>
          <p:nvPr/>
        </p:nvSpPr>
        <p:spPr>
          <a:xfrm>
            <a:off x="7187313" y="1290598"/>
            <a:ext cx="5211516" cy="17151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just">
              <a:lnSpc>
                <a:spcPts val="2849"/>
              </a:lnSpc>
              <a:tabLst>
                <a:tab pos="0" algn="l"/>
              </a:tabLst>
            </a:pPr>
            <a:r>
              <a:rPr lang="ru-RU" sz="1750" dirty="0">
                <a:solidFill>
                  <a:schemeClr val="bg1"/>
                </a:solidFill>
                <a:latin typeface="Arial"/>
              </a:rPr>
              <a:t>В игре есть </a:t>
            </a:r>
            <a:r>
              <a:rPr lang="en-US" sz="1750" dirty="0">
                <a:solidFill>
                  <a:schemeClr val="bg1"/>
                </a:solidFill>
                <a:latin typeface="Arial"/>
              </a:rPr>
              <a:t>4</a:t>
            </a:r>
            <a:r>
              <a:rPr lang="ru-RU" sz="1750" dirty="0">
                <a:solidFill>
                  <a:schemeClr val="bg1"/>
                </a:solidFill>
                <a:latin typeface="Arial"/>
              </a:rPr>
              <a:t> экрана</a:t>
            </a:r>
            <a:r>
              <a:rPr lang="en-US" sz="1750" dirty="0">
                <a:solidFill>
                  <a:schemeClr val="bg1"/>
                </a:solidFill>
                <a:latin typeface="Arial"/>
              </a:rPr>
              <a:t>: </a:t>
            </a:r>
            <a:r>
              <a:rPr lang="ru-RU" sz="1750" dirty="0">
                <a:solidFill>
                  <a:schemeClr val="bg1"/>
                </a:solidFill>
                <a:latin typeface="Arial"/>
              </a:rPr>
              <a:t>стартовый, экран выбора уровня, экран меню во время уровня на </a:t>
            </a:r>
            <a:r>
              <a:rPr lang="en-US" sz="1750" dirty="0">
                <a:solidFill>
                  <a:schemeClr val="bg1"/>
                </a:solidFill>
                <a:latin typeface="Arial"/>
              </a:rPr>
              <a:t>escape</a:t>
            </a:r>
            <a:r>
              <a:rPr lang="ru-RU" sz="1750" dirty="0">
                <a:solidFill>
                  <a:schemeClr val="bg1"/>
                </a:solidFill>
                <a:latin typeface="Arial"/>
              </a:rPr>
              <a:t> и экран подсчёта результатов или финальный экран.</a:t>
            </a:r>
          </a:p>
          <a:p>
            <a:pPr algn="just">
              <a:lnSpc>
                <a:spcPts val="2849"/>
              </a:lnSpc>
              <a:tabLst>
                <a:tab pos="0" algn="l"/>
              </a:tabLst>
            </a:pPr>
            <a:endParaRPr lang="ru-RU" sz="1750" b="0" u="none" strike="noStrike" dirty="0">
              <a:solidFill>
                <a:schemeClr val="bg1"/>
              </a:solidFill>
              <a:uFillTx/>
              <a:latin typeface="Arial"/>
            </a:endParaRPr>
          </a:p>
          <a:p>
            <a:pPr algn="just">
              <a:lnSpc>
                <a:spcPts val="2849"/>
              </a:lnSpc>
              <a:tabLst>
                <a:tab pos="0" algn="l"/>
              </a:tabLst>
            </a:pPr>
            <a:r>
              <a:rPr lang="ru-RU" sz="1750" dirty="0">
                <a:solidFill>
                  <a:schemeClr val="bg1"/>
                </a:solidFill>
                <a:latin typeface="Arial"/>
              </a:rPr>
              <a:t>Все экраны реализованы как отдельные функции.</a:t>
            </a:r>
            <a:endParaRPr lang="ru-RU" sz="1750" b="0" u="none" strike="noStrike" dirty="0">
              <a:solidFill>
                <a:schemeClr val="bg1"/>
              </a:solidFill>
              <a:uFillTx/>
              <a:latin typeface="Arial"/>
            </a:endParaRPr>
          </a:p>
        </p:txBody>
      </p:sp>
      <p:sp>
        <p:nvSpPr>
          <p:cNvPr id="54" name="Shape 7">
            <a:extLst>
              <a:ext uri="{FF2B5EF4-FFF2-40B4-BE49-F238E27FC236}">
                <a16:creationId xmlns:a16="http://schemas.microsoft.com/office/drawing/2014/main" id="{D410D4D5-7345-5A08-318C-55F219845A0E}"/>
              </a:ext>
            </a:extLst>
          </p:cNvPr>
          <p:cNvSpPr/>
          <p:nvPr/>
        </p:nvSpPr>
        <p:spPr>
          <a:xfrm>
            <a:off x="880886" y="4934160"/>
            <a:ext cx="11605028" cy="2495160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5" name="Text 8">
            <a:extLst>
              <a:ext uri="{FF2B5EF4-FFF2-40B4-BE49-F238E27FC236}">
                <a16:creationId xmlns:a16="http://schemas.microsoft.com/office/drawing/2014/main" id="{9DCFB79A-7727-8375-0B5C-C4C9807823B7}"/>
              </a:ext>
            </a:extLst>
          </p:cNvPr>
          <p:cNvSpPr/>
          <p:nvPr/>
        </p:nvSpPr>
        <p:spPr>
          <a:xfrm>
            <a:off x="1107686" y="5215388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ru-RU" sz="2200" b="0" u="none" strike="noStrike" dirty="0">
                <a:solidFill>
                  <a:srgbClr val="E0D6DE"/>
                </a:solidFill>
                <a:uFillTx/>
                <a:latin typeface="Sora Medium"/>
                <a:ea typeface="Sora Medium"/>
              </a:rPr>
              <a:t>Музыка</a:t>
            </a:r>
            <a:endParaRPr lang="ru-RU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Text 9">
            <a:extLst>
              <a:ext uri="{FF2B5EF4-FFF2-40B4-BE49-F238E27FC236}">
                <a16:creationId xmlns:a16="http://schemas.microsoft.com/office/drawing/2014/main" id="{955C7DB2-0957-F0C3-771B-636CDDA9EC70}"/>
              </a:ext>
            </a:extLst>
          </p:cNvPr>
          <p:cNvSpPr/>
          <p:nvPr/>
        </p:nvSpPr>
        <p:spPr>
          <a:xfrm>
            <a:off x="1020599" y="5651280"/>
            <a:ext cx="11378229" cy="72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just">
              <a:lnSpc>
                <a:spcPts val="2849"/>
              </a:lnSpc>
              <a:tabLst>
                <a:tab pos="0" algn="l"/>
              </a:tabLst>
            </a:pPr>
            <a:r>
              <a:rPr lang="ru-RU" sz="1750" dirty="0">
                <a:solidFill>
                  <a:srgbClr val="E0D6DE"/>
                </a:solidFill>
                <a:latin typeface="Noto Sans TC"/>
              </a:rPr>
              <a:t>Музыка реализована при помощи </a:t>
            </a:r>
            <a:r>
              <a:rPr lang="en-US" sz="1750" dirty="0" err="1">
                <a:solidFill>
                  <a:srgbClr val="E0D6DE"/>
                </a:solidFill>
                <a:latin typeface="Noto Sans TC"/>
              </a:rPr>
              <a:t>pygame.mixer</a:t>
            </a:r>
            <a:r>
              <a:rPr lang="ru-RU" sz="1750" dirty="0">
                <a:solidFill>
                  <a:srgbClr val="E0D6DE"/>
                </a:solidFill>
                <a:latin typeface="Noto Sans TC"/>
              </a:rPr>
              <a:t>, пока есть только два вида музыки в игре</a:t>
            </a:r>
            <a:r>
              <a:rPr lang="en-US" sz="1750" dirty="0">
                <a:solidFill>
                  <a:srgbClr val="E0D6DE"/>
                </a:solidFill>
                <a:latin typeface="Noto Sans TC"/>
              </a:rPr>
              <a:t>: </a:t>
            </a:r>
            <a:r>
              <a:rPr lang="ru-RU" sz="1750" dirty="0">
                <a:solidFill>
                  <a:srgbClr val="E0D6DE"/>
                </a:solidFill>
                <a:latin typeface="Noto Sans TC"/>
              </a:rPr>
              <a:t> в главном меню и на уровне. Но в будущем планируется опция выбора саундтрека как для главного меню, так и для уровня. Кроме музыки есть звуки</a:t>
            </a:r>
            <a:r>
              <a:rPr lang="en-US" sz="1750" dirty="0">
                <a:solidFill>
                  <a:srgbClr val="E0D6DE"/>
                </a:solidFill>
                <a:latin typeface="Noto Sans TC"/>
              </a:rPr>
              <a:t>: </a:t>
            </a:r>
            <a:r>
              <a:rPr lang="ru-RU" sz="1750" dirty="0">
                <a:solidFill>
                  <a:srgbClr val="E0D6DE"/>
                </a:solidFill>
                <a:latin typeface="Noto Sans TC"/>
              </a:rPr>
              <a:t>подбора предметов, боли героя (когда его атакуют) и звук удара врага.</a:t>
            </a:r>
            <a:endParaRPr lang="ru-RU" sz="17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Прямоугольный треугольник 1">
            <a:extLst>
              <a:ext uri="{FF2B5EF4-FFF2-40B4-BE49-F238E27FC236}">
                <a16:creationId xmlns:a16="http://schemas.microsoft.com/office/drawing/2014/main" id="{2ACC8C18-7E3A-9051-7E67-DEAE649D9E5B}"/>
              </a:ext>
            </a:extLst>
          </p:cNvPr>
          <p:cNvSpPr/>
          <p:nvPr/>
        </p:nvSpPr>
        <p:spPr>
          <a:xfrm flipH="1">
            <a:off x="11879280" y="6300360"/>
            <a:ext cx="2930040" cy="2159640"/>
          </a:xfrm>
          <a:prstGeom prst="rtTriangle">
            <a:avLst/>
          </a:prstGeom>
          <a:gradFill rotWithShape="0">
            <a:gsLst>
              <a:gs pos="32000">
                <a:srgbClr val="800080"/>
              </a:gs>
              <a:gs pos="100000">
                <a:srgbClr val="158466"/>
              </a:gs>
            </a:gsLst>
            <a:lin ang="720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702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0"/>
          <p:cNvSpPr/>
          <p:nvPr/>
        </p:nvSpPr>
        <p:spPr>
          <a:xfrm>
            <a:off x="793800" y="1832760"/>
            <a:ext cx="6124320" cy="70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u="none" strike="noStrike">
                <a:solidFill>
                  <a:srgbClr val="97B8FF"/>
                </a:solidFill>
                <a:uFillTx/>
                <a:latin typeface="Sora Medium"/>
                <a:ea typeface="Sora Medium"/>
              </a:rPr>
              <a:t>Возникшие трудности</a:t>
            </a:r>
            <a:endParaRPr lang="ru-RU" sz="4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8" name="Image 0" descr="preencoded.png"/>
          <p:cNvPicPr/>
          <p:nvPr/>
        </p:nvPicPr>
        <p:blipFill>
          <a:blip r:embed="rId3"/>
          <a:stretch/>
        </p:blipFill>
        <p:spPr>
          <a:xfrm>
            <a:off x="3247560" y="2994840"/>
            <a:ext cx="1613160" cy="807120"/>
          </a:xfrm>
          <a:prstGeom prst="rect">
            <a:avLst/>
          </a:prstGeom>
          <a:ln w="0">
            <a:noFill/>
          </a:ln>
        </p:spPr>
      </p:pic>
      <p:sp>
        <p:nvSpPr>
          <p:cNvPr id="59" name="Text 1"/>
          <p:cNvSpPr/>
          <p:nvPr/>
        </p:nvSpPr>
        <p:spPr>
          <a:xfrm>
            <a:off x="3994560" y="3259440"/>
            <a:ext cx="119160" cy="4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3549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1</a:t>
            </a:r>
            <a:endParaRPr lang="ru-RU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Text 2"/>
          <p:cNvSpPr/>
          <p:nvPr/>
        </p:nvSpPr>
        <p:spPr>
          <a:xfrm>
            <a:off x="5088240" y="3222000"/>
            <a:ext cx="207432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Камера (Спасибо github)</a:t>
            </a:r>
            <a:endParaRPr lang="ru-RU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Shape 3"/>
          <p:cNvSpPr/>
          <p:nvPr/>
        </p:nvSpPr>
        <p:spPr>
          <a:xfrm>
            <a:off x="4917960" y="3816000"/>
            <a:ext cx="8861040" cy="1440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34560" rIns="90000" bIns="-3456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2" name="Image 1" descr="preencoded.png"/>
          <p:cNvPicPr/>
          <p:nvPr/>
        </p:nvPicPr>
        <p:blipFill>
          <a:blip r:embed="rId4"/>
          <a:stretch/>
        </p:blipFill>
        <p:spPr>
          <a:xfrm>
            <a:off x="2440440" y="3859560"/>
            <a:ext cx="3227400" cy="807120"/>
          </a:xfrm>
          <a:prstGeom prst="rect">
            <a:avLst/>
          </a:prstGeom>
          <a:ln w="0">
            <a:noFill/>
          </a:ln>
        </p:spPr>
      </p:pic>
      <p:sp>
        <p:nvSpPr>
          <p:cNvPr id="63" name="Text 4"/>
          <p:cNvSpPr/>
          <p:nvPr/>
        </p:nvSpPr>
        <p:spPr>
          <a:xfrm>
            <a:off x="3966120" y="4036680"/>
            <a:ext cx="175680" cy="4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3549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2</a:t>
            </a:r>
            <a:endParaRPr lang="ru-RU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Text 5"/>
          <p:cNvSpPr/>
          <p:nvPr/>
        </p:nvSpPr>
        <p:spPr>
          <a:xfrm>
            <a:off x="5895360" y="4086360"/>
            <a:ext cx="183960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Реализация стен (</a:t>
            </a:r>
            <a:r>
              <a:rPr lang="ru-RU" sz="220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сначала</a:t>
            </a:r>
            <a:r>
              <a:rPr lang="en-US" sz="220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 не было понятно)</a:t>
            </a:r>
            <a:endParaRPr lang="ru-RU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Shape 6"/>
          <p:cNvSpPr/>
          <p:nvPr/>
        </p:nvSpPr>
        <p:spPr>
          <a:xfrm>
            <a:off x="5725080" y="4680720"/>
            <a:ext cx="8053920" cy="1440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34560" rIns="90000" bIns="-3456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6" name="Image 2" descr="preencoded.png"/>
          <p:cNvPicPr/>
          <p:nvPr/>
        </p:nvPicPr>
        <p:blipFill>
          <a:blip r:embed="rId5"/>
          <a:stretch/>
        </p:blipFill>
        <p:spPr>
          <a:xfrm>
            <a:off x="1633320" y="4724280"/>
            <a:ext cx="4841280" cy="807120"/>
          </a:xfrm>
          <a:prstGeom prst="rect">
            <a:avLst/>
          </a:prstGeom>
          <a:ln w="0">
            <a:noFill/>
          </a:ln>
        </p:spPr>
      </p:pic>
      <p:sp>
        <p:nvSpPr>
          <p:cNvPr id="67" name="Text 7"/>
          <p:cNvSpPr/>
          <p:nvPr/>
        </p:nvSpPr>
        <p:spPr>
          <a:xfrm>
            <a:off x="3966480" y="4901400"/>
            <a:ext cx="174960" cy="4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3549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3</a:t>
            </a:r>
            <a:endParaRPr lang="ru-RU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Text 8"/>
          <p:cNvSpPr/>
          <p:nvPr/>
        </p:nvSpPr>
        <p:spPr>
          <a:xfrm>
            <a:off x="6702120" y="4951080"/>
            <a:ext cx="216144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ru-RU" sz="2200" b="0" u="none" strike="noStrike" dirty="0">
                <a:solidFill>
                  <a:srgbClr val="E0D6DE"/>
                </a:solidFill>
                <a:uFillTx/>
                <a:latin typeface="Sora Medium"/>
              </a:rPr>
              <a:t>Реализация врага</a:t>
            </a:r>
            <a:endParaRPr lang="ru-RU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Shape 9"/>
          <p:cNvSpPr/>
          <p:nvPr/>
        </p:nvSpPr>
        <p:spPr>
          <a:xfrm>
            <a:off x="6532200" y="5545440"/>
            <a:ext cx="7247160" cy="1440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34560" rIns="90000" bIns="-3456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0" name="Image 3" descr="preencoded.png"/>
          <p:cNvPicPr/>
          <p:nvPr/>
        </p:nvPicPr>
        <p:blipFill>
          <a:blip r:embed="rId6"/>
          <a:stretch/>
        </p:blipFill>
        <p:spPr>
          <a:xfrm>
            <a:off x="826200" y="5589000"/>
            <a:ext cx="6455520" cy="807120"/>
          </a:xfrm>
          <a:prstGeom prst="rect">
            <a:avLst/>
          </a:prstGeom>
          <a:ln w="0">
            <a:noFill/>
          </a:ln>
        </p:spPr>
      </p:pic>
      <p:sp>
        <p:nvSpPr>
          <p:cNvPr id="71" name="Text 10"/>
          <p:cNvSpPr/>
          <p:nvPr/>
        </p:nvSpPr>
        <p:spPr>
          <a:xfrm>
            <a:off x="3961800" y="5766120"/>
            <a:ext cx="183960" cy="4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3549"/>
              </a:lnSpc>
              <a:tabLst>
                <a:tab pos="0" algn="l"/>
              </a:tabLst>
            </a:pPr>
            <a:r>
              <a:rPr lang="en-US" sz="220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4</a:t>
            </a:r>
            <a:endParaRPr lang="ru-RU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Text 11"/>
          <p:cNvSpPr/>
          <p:nvPr/>
        </p:nvSpPr>
        <p:spPr>
          <a:xfrm>
            <a:off x="7509240" y="5815800"/>
            <a:ext cx="3479400" cy="35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ru-RU" sz="2200" b="0" u="none" strike="noStrike" dirty="0">
                <a:solidFill>
                  <a:srgbClr val="E0D6DE"/>
                </a:solidFill>
                <a:uFillTx/>
                <a:latin typeface="Sora Medium"/>
                <a:ea typeface="Sora Medium"/>
              </a:rPr>
              <a:t>Деление по файлам</a:t>
            </a:r>
            <a:endParaRPr lang="ru-RU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Прямоугольный треугольник 72"/>
          <p:cNvSpPr/>
          <p:nvPr/>
        </p:nvSpPr>
        <p:spPr>
          <a:xfrm flipH="1">
            <a:off x="11879280" y="6300360"/>
            <a:ext cx="2930040" cy="2159640"/>
          </a:xfrm>
          <a:prstGeom prst="rtTriangle">
            <a:avLst/>
          </a:prstGeom>
          <a:gradFill rotWithShape="0">
            <a:gsLst>
              <a:gs pos="32000">
                <a:srgbClr val="800080"/>
              </a:gs>
              <a:gs pos="100000">
                <a:srgbClr val="158466"/>
              </a:gs>
            </a:gsLst>
            <a:lin ang="720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75" name="Text 0"/>
          <p:cNvSpPr/>
          <p:nvPr/>
        </p:nvSpPr>
        <p:spPr>
          <a:xfrm>
            <a:off x="6280200" y="126252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u="none" strike="noStrike">
                <a:solidFill>
                  <a:srgbClr val="97B8FF"/>
                </a:solidFill>
                <a:uFillTx/>
                <a:latin typeface="Sora Medium"/>
                <a:ea typeface="Sora Medium"/>
              </a:rPr>
              <a:t>Дальнейшие планы и перспективы</a:t>
            </a:r>
            <a:endParaRPr lang="ru-RU" sz="4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Shape 1"/>
          <p:cNvSpPr/>
          <p:nvPr/>
        </p:nvSpPr>
        <p:spPr>
          <a:xfrm>
            <a:off x="6605280" y="3020400"/>
            <a:ext cx="29880" cy="394596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7" name="Shape 2"/>
          <p:cNvSpPr/>
          <p:nvPr/>
        </p:nvSpPr>
        <p:spPr>
          <a:xfrm>
            <a:off x="6845040" y="3515400"/>
            <a:ext cx="793080" cy="298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3400" rIns="90000" bIns="-234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" name="Shape 3"/>
          <p:cNvSpPr/>
          <p:nvPr/>
        </p:nvSpPr>
        <p:spPr>
          <a:xfrm>
            <a:off x="6365160" y="327564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Text 4"/>
          <p:cNvSpPr/>
          <p:nvPr/>
        </p:nvSpPr>
        <p:spPr>
          <a:xfrm>
            <a:off x="6548400" y="3360600"/>
            <a:ext cx="143280" cy="33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1</a:t>
            </a:r>
            <a:endParaRPr lang="ru-RU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Text 5"/>
          <p:cNvSpPr/>
          <p:nvPr/>
        </p:nvSpPr>
        <p:spPr>
          <a:xfrm>
            <a:off x="7867800" y="3247200"/>
            <a:ext cx="5968080" cy="86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Добавление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новых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уровней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и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персонажей</a:t>
            </a:r>
            <a:r>
              <a:rPr lang="ru-RU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с уникальными</a:t>
            </a:r>
          </a:p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ru-RU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особенностями </a:t>
            </a:r>
            <a:endParaRPr lang="ru-RU" sz="17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Shape 6"/>
          <p:cNvSpPr/>
          <p:nvPr/>
        </p:nvSpPr>
        <p:spPr>
          <a:xfrm>
            <a:off x="6845040" y="4558680"/>
            <a:ext cx="793080" cy="298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3400" rIns="90000" bIns="-234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2" name="Shape 7"/>
          <p:cNvSpPr/>
          <p:nvPr/>
        </p:nvSpPr>
        <p:spPr>
          <a:xfrm>
            <a:off x="6365160" y="431892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3" name="Text 8"/>
          <p:cNvSpPr/>
          <p:nvPr/>
        </p:nvSpPr>
        <p:spPr>
          <a:xfrm>
            <a:off x="6514560" y="4403880"/>
            <a:ext cx="211320" cy="33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2</a:t>
            </a:r>
            <a:endParaRPr lang="ru-RU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Text 9"/>
          <p:cNvSpPr/>
          <p:nvPr/>
        </p:nvSpPr>
        <p:spPr>
          <a:xfrm>
            <a:off x="7867800" y="4290480"/>
            <a:ext cx="5968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Разработка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квестовой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системы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с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заданиями</a:t>
            </a:r>
            <a:endParaRPr lang="ru-RU" sz="17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Shape 10"/>
          <p:cNvSpPr/>
          <p:nvPr/>
        </p:nvSpPr>
        <p:spPr>
          <a:xfrm>
            <a:off x="6845040" y="5601960"/>
            <a:ext cx="793080" cy="298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3400" rIns="90000" bIns="-234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Shape 11"/>
          <p:cNvSpPr/>
          <p:nvPr/>
        </p:nvSpPr>
        <p:spPr>
          <a:xfrm>
            <a:off x="6365160" y="536220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" name="Text 12"/>
          <p:cNvSpPr/>
          <p:nvPr/>
        </p:nvSpPr>
        <p:spPr>
          <a:xfrm>
            <a:off x="6514920" y="5447160"/>
            <a:ext cx="210240" cy="33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3</a:t>
            </a:r>
            <a:endParaRPr lang="ru-RU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Text 13"/>
          <p:cNvSpPr/>
          <p:nvPr/>
        </p:nvSpPr>
        <p:spPr>
          <a:xfrm>
            <a:off x="7867800" y="5333760"/>
            <a:ext cx="5968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Сезоны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для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таблицы</a:t>
            </a:r>
            <a:r>
              <a:rPr lang="en-US" sz="1750" b="0" u="none" strike="noStrike" dirty="0">
                <a:solidFill>
                  <a:srgbClr val="E0D6DE"/>
                </a:solidFill>
                <a:uFillTx/>
                <a:latin typeface="Noto Sans TC"/>
                <a:ea typeface="Noto Sans TC"/>
              </a:rPr>
              <a:t> </a:t>
            </a:r>
            <a:r>
              <a:rPr lang="en-US" sz="1750" b="0" u="none" strike="noStrike" dirty="0" err="1">
                <a:solidFill>
                  <a:srgbClr val="E0D6DE"/>
                </a:solidFill>
                <a:uFillTx/>
                <a:latin typeface="Noto Sans TC"/>
                <a:ea typeface="Noto Sans TC"/>
              </a:rPr>
              <a:t>лидеров</a:t>
            </a:r>
            <a:endParaRPr lang="ru-RU" sz="17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Shape 14"/>
          <p:cNvSpPr/>
          <p:nvPr/>
        </p:nvSpPr>
        <p:spPr>
          <a:xfrm>
            <a:off x="6845040" y="6645600"/>
            <a:ext cx="793080" cy="298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3400" rIns="90000" bIns="-234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Shape 15"/>
          <p:cNvSpPr/>
          <p:nvPr/>
        </p:nvSpPr>
        <p:spPr>
          <a:xfrm>
            <a:off x="6365160" y="640548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" name="Text 16"/>
          <p:cNvSpPr/>
          <p:nvPr/>
        </p:nvSpPr>
        <p:spPr>
          <a:xfrm>
            <a:off x="6509520" y="6490440"/>
            <a:ext cx="221040" cy="33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0" u="none" strike="noStrike">
                <a:solidFill>
                  <a:srgbClr val="E0D6DE"/>
                </a:solidFill>
                <a:uFillTx/>
                <a:latin typeface="Sora Medium"/>
                <a:ea typeface="Sora Medium"/>
              </a:rPr>
              <a:t>4</a:t>
            </a:r>
            <a:endParaRPr lang="ru-RU" sz="26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Text 17"/>
          <p:cNvSpPr/>
          <p:nvPr/>
        </p:nvSpPr>
        <p:spPr>
          <a:xfrm>
            <a:off x="7867800" y="6377400"/>
            <a:ext cx="596808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>
                <a:solidFill>
                  <a:srgbClr val="E0D6DE"/>
                </a:solidFill>
                <a:uFillTx/>
                <a:latin typeface="Noto Sans TC"/>
                <a:ea typeface="Noto Sans TC"/>
              </a:rPr>
              <a:t>Большее кол-во объектов, новые механики</a:t>
            </a:r>
            <a:endParaRPr lang="ru-RU" sz="17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Прямоугольный треугольник 92"/>
          <p:cNvSpPr/>
          <p:nvPr/>
        </p:nvSpPr>
        <p:spPr>
          <a:xfrm flipH="1">
            <a:off x="11879280" y="6300360"/>
            <a:ext cx="2930040" cy="2159640"/>
          </a:xfrm>
          <a:prstGeom prst="rtTriangle">
            <a:avLst/>
          </a:prstGeom>
          <a:gradFill rotWithShape="0">
            <a:gsLst>
              <a:gs pos="32000">
                <a:srgbClr val="800080"/>
              </a:gs>
              <a:gs pos="100000">
                <a:srgbClr val="158466"/>
              </a:gs>
            </a:gsLst>
            <a:lin ang="720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95" name="Text 0"/>
          <p:cNvSpPr/>
          <p:nvPr/>
        </p:nvSpPr>
        <p:spPr>
          <a:xfrm>
            <a:off x="793800" y="2864520"/>
            <a:ext cx="5670000" cy="70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0" u="none" strike="noStrike">
                <a:solidFill>
                  <a:srgbClr val="97B8FF"/>
                </a:solidFill>
                <a:uFillTx/>
                <a:latin typeface="Sora Medium"/>
                <a:ea typeface="Sora Medium"/>
              </a:rPr>
              <a:t>Заключение</a:t>
            </a:r>
            <a:endParaRPr lang="ru-RU" sz="44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Text 1"/>
          <p:cNvSpPr/>
          <p:nvPr/>
        </p:nvSpPr>
        <p:spPr>
          <a:xfrm>
            <a:off x="793800" y="3913560"/>
            <a:ext cx="7555680" cy="14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u="none" strike="noStrike">
                <a:solidFill>
                  <a:srgbClr val="E0D6DE"/>
                </a:solidFill>
                <a:uFillTx/>
                <a:latin typeface="Noto Sans TC"/>
                <a:ea typeface="Noto Sans TC"/>
              </a:rPr>
              <a:t>Проект "Ходилка-бродилка" стал успешным опытом работы с Pygame, позволив нам освоить основные принципы создания игр. Мы создали простую, но увлекательную игру с потенциалом для дальнейшего развития.</a:t>
            </a:r>
            <a:endParaRPr lang="ru-RU" sz="17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333</Words>
  <Application>Microsoft Office PowerPoint</Application>
  <PresentationFormat>Произвольный</PresentationFormat>
  <Paragraphs>51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7</vt:i4>
      </vt:variant>
      <vt:variant>
        <vt:lpstr>Заголовки слайдов</vt:lpstr>
      </vt:variant>
      <vt:variant>
        <vt:i4>7</vt:i4>
      </vt:variant>
    </vt:vector>
  </HeadingPairs>
  <TitlesOfParts>
    <vt:vector size="20" baseType="lpstr">
      <vt:lpstr>Arial</vt:lpstr>
      <vt:lpstr>Noto Sans TC</vt:lpstr>
      <vt:lpstr>Sora Medium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Roman Kudriavtsev</cp:lastModifiedBy>
  <cp:revision>4</cp:revision>
  <dcterms:created xsi:type="dcterms:W3CDTF">2025-01-18T16:47:15Z</dcterms:created>
  <dcterms:modified xsi:type="dcterms:W3CDTF">2025-02-03T17:05:33Z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On-screen Show (16:9)</vt:lpwstr>
  </property>
  <property fmtid="{D5CDD505-2E9C-101B-9397-08002B2CF9AE}" pid="4" name="Slides">
    <vt:i4>6</vt:i4>
  </property>
</Properties>
</file>